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81" r:id="rId5"/>
    <p:sldId id="302" r:id="rId6"/>
    <p:sldId id="301" r:id="rId7"/>
    <p:sldId id="333" r:id="rId8"/>
    <p:sldId id="30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83" d="100"/>
          <a:sy n="83" d="100"/>
        </p:scale>
        <p:origin x="5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E3245-3653-4887-A337-02412D71A773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384A8-345F-4B92-8FD1-6FEBFD6CD5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25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Clr>
                <a:srgbClr val="000000"/>
              </a:buClr>
              <a:buFont typeface="Wingdings" panose="05000000000000000000" pitchFamily="2" charset="2"/>
              <a:buNone/>
            </a:pPr>
            <a:endParaRPr lang="en-GB" sz="1800" dirty="0"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E9EDD-11D0-4D3D-AD98-D8E6C1F0D1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72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E9EDD-11D0-4D3D-AD98-D8E6C1F0D1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82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E9EDD-11D0-4D3D-AD98-D8E6C1F0D1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43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E9EDD-11D0-4D3D-AD98-D8E6C1F0D1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04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E9EDD-11D0-4D3D-AD98-D8E6C1F0D1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and Text Purp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1C9127-48C3-494A-AA1B-F062C9FE5D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2533650"/>
            <a:ext cx="12192000" cy="1933575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D885C-4034-4F22-8512-D0364CDCE3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81276" y="2766219"/>
            <a:ext cx="7029450" cy="66278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Text goes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7B907F-2BB5-4EBB-831B-04ABC028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A35A1-BD85-46C4-A3F4-4DF2445CA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D8C91F-CFD5-4107-87CB-056CC820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7BB6C7B-B151-49D9-B12D-B375F8062CD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A54C36-B33B-478A-9E88-ED653F5B8BB0}"/>
              </a:ext>
            </a:extLst>
          </p:cNvPr>
          <p:cNvSpPr/>
          <p:nvPr userDrawn="1"/>
        </p:nvSpPr>
        <p:spPr>
          <a:xfrm>
            <a:off x="0" y="-1"/>
            <a:ext cx="12192000" cy="619126"/>
          </a:xfrm>
          <a:prstGeom prst="rect">
            <a:avLst/>
          </a:prstGeom>
          <a:solidFill>
            <a:srgbClr val="D2B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2A5A73C-0A12-45E9-9789-55A46EED2F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0047" y="110391"/>
            <a:ext cx="936645" cy="39834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B147218-4A86-4E8B-A925-135188326E2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05289" y="3474720"/>
            <a:ext cx="3781425" cy="584625"/>
          </a:xfrm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9C00647-A5D7-4889-989E-DC1A2AE920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32000" y="4238625"/>
            <a:ext cx="3528000" cy="3600"/>
          </a:xfrm>
          <a:solidFill>
            <a:schemeClr val="tx1"/>
          </a:solidFill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050"/>
            </a:lvl5pPr>
          </a:lstStyle>
          <a:p>
            <a:pPr lvl="0"/>
            <a:r>
              <a:rPr lang="en-GB"/>
              <a:t>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BEB6674-6616-4ED4-8313-6BA4773ED863}"/>
              </a:ext>
            </a:extLst>
          </p:cNvPr>
          <p:cNvGrpSpPr/>
          <p:nvPr userDrawn="1"/>
        </p:nvGrpSpPr>
        <p:grpSpPr>
          <a:xfrm>
            <a:off x="8021638" y="132818"/>
            <a:ext cx="3900315" cy="364070"/>
            <a:chOff x="8021638" y="132818"/>
            <a:chExt cx="3900315" cy="36407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29AC1FC-6B95-473C-96D1-8D2D58680902}"/>
                </a:ext>
              </a:extLst>
            </p:cNvPr>
            <p:cNvSpPr txBox="1"/>
            <p:nvPr userDrawn="1"/>
          </p:nvSpPr>
          <p:spPr>
            <a:xfrm>
              <a:off x="8021638" y="132818"/>
              <a:ext cx="3454400" cy="36407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>
                <a:lnSpc>
                  <a:spcPct val="100000"/>
                </a:lnSpc>
                <a:spcAft>
                  <a:spcPts val="600"/>
                </a:spcAft>
              </a:pPr>
              <a:r>
                <a:rPr lang="en-GB" sz="1400">
                  <a:solidFill>
                    <a:schemeClr val="bg2"/>
                  </a:solidFill>
                </a:rPr>
                <a:t>Inspiring everyone to grow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90AD0EE-3B87-4406-961E-847DEDF89DAE}"/>
                </a:ext>
              </a:extLst>
            </p:cNvPr>
            <p:cNvGrpSpPr/>
            <p:nvPr userDrawn="1"/>
          </p:nvGrpSpPr>
          <p:grpSpPr>
            <a:xfrm>
              <a:off x="11647832" y="239844"/>
              <a:ext cx="274121" cy="150018"/>
              <a:chOff x="11647832" y="238125"/>
              <a:chExt cx="274121" cy="150018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629A9BB-E21C-4848-983E-AD7241DD9F0D}"/>
                  </a:ext>
                </a:extLst>
              </p:cNvPr>
              <p:cNvCxnSpPr/>
              <p:nvPr userDrawn="1"/>
            </p:nvCxnSpPr>
            <p:spPr>
              <a:xfrm>
                <a:off x="11647832" y="388143"/>
                <a:ext cx="274121" cy="0"/>
              </a:xfrm>
              <a:prstGeom prst="line">
                <a:avLst/>
              </a:prstGeom>
              <a:ln w="19050" cap="rnd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ABDC294-528D-4EA6-AB03-CF67F6DBE4FC}"/>
                  </a:ext>
                </a:extLst>
              </p:cNvPr>
              <p:cNvCxnSpPr/>
              <p:nvPr userDrawn="1"/>
            </p:nvCxnSpPr>
            <p:spPr>
              <a:xfrm>
                <a:off x="11647832" y="238125"/>
                <a:ext cx="274121" cy="0"/>
              </a:xfrm>
              <a:prstGeom prst="line">
                <a:avLst/>
              </a:prstGeom>
              <a:ln w="19050" cap="rnd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A8AAE5C-C2AA-4FB4-8B4A-83789A8B599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47832" y="313134"/>
                <a:ext cx="117924" cy="0"/>
              </a:xfrm>
              <a:prstGeom prst="line">
                <a:avLst/>
              </a:prstGeom>
              <a:ln w="19050" cap="rnd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28740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hart and Tex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5C4C3A3-A9FA-413E-A0C6-78D6B12490DC}"/>
              </a:ext>
            </a:extLst>
          </p:cNvPr>
          <p:cNvSpPr/>
          <p:nvPr userDrawn="1"/>
        </p:nvSpPr>
        <p:spPr>
          <a:xfrm>
            <a:off x="6096002" y="619124"/>
            <a:ext cx="6095998" cy="6238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CAE00D-84A6-430A-A7B7-3D3A27198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B4A04B-43EA-4315-9C59-28951433B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7BB6C7B-B151-49D9-B12D-B375F8062CD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AD4A55-4723-4B51-888D-6B91A2C3A412}"/>
              </a:ext>
            </a:extLst>
          </p:cNvPr>
          <p:cNvSpPr/>
          <p:nvPr userDrawn="1"/>
        </p:nvSpPr>
        <p:spPr>
          <a:xfrm>
            <a:off x="0" y="-1"/>
            <a:ext cx="12192000" cy="619126"/>
          </a:xfrm>
          <a:prstGeom prst="rect">
            <a:avLst/>
          </a:prstGeom>
          <a:solidFill>
            <a:srgbClr val="D2B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9C27CED-F578-4CE4-AA1A-CFD8F0BCED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0047" y="110391"/>
            <a:ext cx="936645" cy="39834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9B293-5A5D-4981-8B7E-DF255ADE9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Chart Placeholder 10">
            <a:extLst>
              <a:ext uri="{FF2B5EF4-FFF2-40B4-BE49-F238E27FC236}">
                <a16:creationId xmlns:a16="http://schemas.microsoft.com/office/drawing/2014/main" id="{1E46B9EF-1475-4707-A5F2-185D932E6B17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6594125" y="943937"/>
            <a:ext cx="5099752" cy="1691170"/>
          </a:xfr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insert chart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9B1C355-931A-4207-829C-68093121A326}"/>
              </a:ext>
            </a:extLst>
          </p:cNvPr>
          <p:cNvGrpSpPr/>
          <p:nvPr userDrawn="1"/>
        </p:nvGrpSpPr>
        <p:grpSpPr>
          <a:xfrm>
            <a:off x="8021638" y="132818"/>
            <a:ext cx="3900315" cy="364070"/>
            <a:chOff x="8021638" y="132818"/>
            <a:chExt cx="3900315" cy="36407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8951D2E-3866-43A1-9477-E2D1DA4E7A4D}"/>
                </a:ext>
              </a:extLst>
            </p:cNvPr>
            <p:cNvSpPr txBox="1"/>
            <p:nvPr userDrawn="1"/>
          </p:nvSpPr>
          <p:spPr>
            <a:xfrm>
              <a:off x="8021638" y="132818"/>
              <a:ext cx="3454400" cy="36407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4E44"/>
                  </a:solidFill>
                  <a:effectLst/>
                  <a:uLnTx/>
                  <a:uFillTx/>
                </a:rPr>
                <a:t>Inspiring everyone to grow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DF1ECA3-51A9-4877-80CC-215B84702ECB}"/>
                </a:ext>
              </a:extLst>
            </p:cNvPr>
            <p:cNvGrpSpPr/>
            <p:nvPr userDrawn="1"/>
          </p:nvGrpSpPr>
          <p:grpSpPr>
            <a:xfrm>
              <a:off x="11647832" y="239844"/>
              <a:ext cx="274121" cy="150018"/>
              <a:chOff x="11647832" y="238125"/>
              <a:chExt cx="274121" cy="150018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020DD3D-617D-4CCD-B1C0-956150A81BF8}"/>
                  </a:ext>
                </a:extLst>
              </p:cNvPr>
              <p:cNvCxnSpPr/>
              <p:nvPr userDrawn="1"/>
            </p:nvCxnSpPr>
            <p:spPr>
              <a:xfrm>
                <a:off x="11647832" y="388143"/>
                <a:ext cx="274121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4E4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1679D3E-358D-43BC-B8CB-F2485F84884D}"/>
                  </a:ext>
                </a:extLst>
              </p:cNvPr>
              <p:cNvCxnSpPr/>
              <p:nvPr userDrawn="1"/>
            </p:nvCxnSpPr>
            <p:spPr>
              <a:xfrm>
                <a:off x="11647832" y="238125"/>
                <a:ext cx="274121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4E4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3A11F61-51FD-476D-B9E3-A2AF913569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47832" y="313134"/>
                <a:ext cx="117924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4E44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E5D073F9-2FE4-41A4-93FF-EB26CF1B3B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1309691"/>
            <a:ext cx="469582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Title goes here over two lines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6FD6D875-6B60-4994-92A1-CDC09D131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420" y="2677264"/>
            <a:ext cx="3528000" cy="3600"/>
          </a:xfrm>
          <a:solidFill>
            <a:schemeClr val="bg1"/>
          </a:solidFill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050"/>
            </a:lvl5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413500FF-367E-42F9-8C6D-D2F42A73E09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7674" y="2981433"/>
            <a:ext cx="5039999" cy="132459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Chart Placeholder 10">
            <a:extLst>
              <a:ext uri="{FF2B5EF4-FFF2-40B4-BE49-F238E27FC236}">
                <a16:creationId xmlns:a16="http://schemas.microsoft.com/office/drawing/2014/main" id="{BF627E21-DC4D-4B5C-AF5D-80FF7FB4E463}"/>
              </a:ext>
            </a:extLst>
          </p:cNvPr>
          <p:cNvSpPr>
            <a:spLocks noGrp="1"/>
          </p:cNvSpPr>
          <p:nvPr>
            <p:ph type="chart" sz="quarter" idx="25" hasCustomPrompt="1"/>
          </p:nvPr>
        </p:nvSpPr>
        <p:spPr>
          <a:xfrm>
            <a:off x="6594125" y="2812496"/>
            <a:ext cx="5099752" cy="1691170"/>
          </a:xfr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insert chart</a:t>
            </a:r>
          </a:p>
        </p:txBody>
      </p:sp>
      <p:sp>
        <p:nvSpPr>
          <p:cNvPr id="30" name="Chart Placeholder 10">
            <a:extLst>
              <a:ext uri="{FF2B5EF4-FFF2-40B4-BE49-F238E27FC236}">
                <a16:creationId xmlns:a16="http://schemas.microsoft.com/office/drawing/2014/main" id="{97722B99-1C68-49E0-8A0C-6A4C8D018ACA}"/>
              </a:ext>
            </a:extLst>
          </p:cNvPr>
          <p:cNvSpPr>
            <a:spLocks noGrp="1"/>
          </p:cNvSpPr>
          <p:nvPr>
            <p:ph type="chart" sz="quarter" idx="26" hasCustomPrompt="1"/>
          </p:nvPr>
        </p:nvSpPr>
        <p:spPr>
          <a:xfrm>
            <a:off x="6594125" y="4681055"/>
            <a:ext cx="5099752" cy="1691170"/>
          </a:xfr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insert chart</a:t>
            </a:r>
          </a:p>
        </p:txBody>
      </p:sp>
    </p:spTree>
    <p:extLst>
      <p:ext uri="{BB962C8B-B14F-4D97-AF65-F5344CB8AC3E}">
        <p14:creationId xmlns:p14="http://schemas.microsoft.com/office/powerpoint/2010/main" val="619146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CF4AE26-F48D-4BC5-8E1A-95ABFA6332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1896"/>
            <a:ext cx="12192000" cy="121961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7844DB1-FC02-4BC3-A8E1-CB612C03AC95}"/>
              </a:ext>
            </a:extLst>
          </p:cNvPr>
          <p:cNvSpPr/>
          <p:nvPr userDrawn="1"/>
        </p:nvSpPr>
        <p:spPr>
          <a:xfrm>
            <a:off x="0" y="-1"/>
            <a:ext cx="12192000" cy="619126"/>
          </a:xfrm>
          <a:prstGeom prst="rect">
            <a:avLst/>
          </a:prstGeom>
          <a:solidFill>
            <a:srgbClr val="D2BED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577EA1F8-9AD1-46F1-824B-7E7A6D8DF6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0047" y="110391"/>
            <a:ext cx="936645" cy="39834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AB7397-E1D7-42A6-B9E7-96AE09062F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4949" y="6432550"/>
            <a:ext cx="231457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287D0-ED4B-4345-AFCA-1321B7AC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955A3-56CA-40C2-85A3-60027205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C7B-B151-49D9-B12D-B375F8062CD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568856-2C60-49DA-AEC7-0E1A95132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833804"/>
            <a:ext cx="10315575" cy="806154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Title goes here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1399AB7-4680-43F4-9C7D-9EA10CB1B482}"/>
              </a:ext>
            </a:extLst>
          </p:cNvPr>
          <p:cNvGrpSpPr/>
          <p:nvPr userDrawn="1"/>
        </p:nvGrpSpPr>
        <p:grpSpPr>
          <a:xfrm>
            <a:off x="8021638" y="132818"/>
            <a:ext cx="3900315" cy="364070"/>
            <a:chOff x="8021638" y="132818"/>
            <a:chExt cx="3900315" cy="36407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6E90DDA-F778-4D3D-8B46-24BB3C1313C2}"/>
                </a:ext>
              </a:extLst>
            </p:cNvPr>
            <p:cNvSpPr txBox="1"/>
            <p:nvPr userDrawn="1"/>
          </p:nvSpPr>
          <p:spPr>
            <a:xfrm>
              <a:off x="8021638" y="132818"/>
              <a:ext cx="3454400" cy="36407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4E44"/>
                  </a:solidFill>
                  <a:effectLst/>
                  <a:uLnTx/>
                  <a:uFillTx/>
                </a:rPr>
                <a:t>Inspiring everyone to grow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6B99956-9A72-4696-BAEA-738B00A49C80}"/>
                </a:ext>
              </a:extLst>
            </p:cNvPr>
            <p:cNvGrpSpPr/>
            <p:nvPr userDrawn="1"/>
          </p:nvGrpSpPr>
          <p:grpSpPr>
            <a:xfrm>
              <a:off x="11647832" y="239844"/>
              <a:ext cx="274121" cy="150018"/>
              <a:chOff x="11647832" y="238125"/>
              <a:chExt cx="274121" cy="150018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C33F719-6B54-4F88-912D-0B3A48923B48}"/>
                  </a:ext>
                </a:extLst>
              </p:cNvPr>
              <p:cNvCxnSpPr/>
              <p:nvPr userDrawn="1"/>
            </p:nvCxnSpPr>
            <p:spPr>
              <a:xfrm>
                <a:off x="11647832" y="388143"/>
                <a:ext cx="274121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4E4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677EA75-21EA-4B2D-B984-227257822169}"/>
                  </a:ext>
                </a:extLst>
              </p:cNvPr>
              <p:cNvCxnSpPr/>
              <p:nvPr userDrawn="1"/>
            </p:nvCxnSpPr>
            <p:spPr>
              <a:xfrm>
                <a:off x="11647832" y="238125"/>
                <a:ext cx="274121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4E4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52FC101-9C2C-4145-8A22-ECB43EC7359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47832" y="313134"/>
                <a:ext cx="117924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4E44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D32ED39-490D-4E6C-89C8-8599E48886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673" y="2628900"/>
            <a:ext cx="10315577" cy="3286125"/>
          </a:xfrm>
        </p:spPr>
        <p:txBody>
          <a:bodyPr numCol="2" spcCol="36000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24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BBDD94-7C6D-C00B-2A3B-918AA132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24D62-0009-14AC-DEF6-2587AD8C6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0FF51-B341-10BD-D0A2-2456D5C81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430171-5234-4669-A06F-9C5827025A4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B4E80-21CE-15F2-4CAE-04497D991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A83A4-CA4A-9EBA-1352-D0E28AF8E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14D5A4-5878-4265-ADA1-6F0FB0562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32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7018"/>
            <a:ext cx="12192000" cy="62571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0" y="3295943"/>
            <a:ext cx="12192000" cy="928897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422" y="3429000"/>
            <a:ext cx="11865156" cy="662781"/>
          </a:xfrm>
        </p:spPr>
        <p:txBody>
          <a:bodyPr/>
          <a:lstStyle/>
          <a:p>
            <a:r>
              <a:rPr lang="en-GB" sz="4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Asexual reproduction – Mint stem and root cuttings </a:t>
            </a:r>
            <a:endParaRPr lang="en-GB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C7B-B151-49D9-B12D-B375F8062CD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65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C7B-B151-49D9-B12D-B375F8062CDD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19420" y="2336140"/>
            <a:ext cx="3528000" cy="3600"/>
          </a:xfrm>
        </p:spPr>
        <p:txBody>
          <a:bodyPr>
            <a:normAutofit fontScale="25000" lnSpcReduction="20000"/>
          </a:bodyPr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425482" y="1010577"/>
            <a:ext cx="5397052" cy="132556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point on a stem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a leaf or branch emerges. 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point on a root where another root emerges. 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519420" y="1214857"/>
            <a:ext cx="5187231" cy="117679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03342"/>
            <a:ext cx="6082674" cy="405465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5B5713-817A-AA78-CE66-8CA5B8E8C79F}"/>
              </a:ext>
            </a:extLst>
          </p:cNvPr>
          <p:cNvCxnSpPr>
            <a:cxnSpLocks/>
          </p:cNvCxnSpPr>
          <p:nvPr/>
        </p:nvCxnSpPr>
        <p:spPr>
          <a:xfrm flipH="1" flipV="1">
            <a:off x="1545997" y="4089622"/>
            <a:ext cx="2702570" cy="151252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erson cutting a plant with scissors&#10;&#10;Description automatically generated">
            <a:extLst>
              <a:ext uri="{FF2B5EF4-FFF2-40B4-BE49-F238E27FC236}">
                <a16:creationId xmlns:a16="http://schemas.microsoft.com/office/drawing/2014/main" id="{1FAFBB10-1B9C-971B-6C53-E64CEE5245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2672" y="2803342"/>
            <a:ext cx="6082673" cy="436964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2926CA0-5B5E-9400-23D2-346D3009A122}"/>
              </a:ext>
            </a:extLst>
          </p:cNvPr>
          <p:cNvCxnSpPr>
            <a:cxnSpLocks/>
          </p:cNvCxnSpPr>
          <p:nvPr/>
        </p:nvCxnSpPr>
        <p:spPr>
          <a:xfrm flipV="1">
            <a:off x="7916779" y="4463716"/>
            <a:ext cx="1207229" cy="110233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4DBCCDA-F5F2-EFC2-0673-D719F0DABA7E}"/>
              </a:ext>
            </a:extLst>
          </p:cNvPr>
          <p:cNvSpPr txBox="1"/>
          <p:nvPr/>
        </p:nvSpPr>
        <p:spPr>
          <a:xfrm>
            <a:off x="4519216" y="5207668"/>
            <a:ext cx="3188369" cy="71676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GB" sz="4000">
                <a:solidFill>
                  <a:schemeClr val="bg1"/>
                </a:solidFill>
              </a:rPr>
              <a:t>Node</a:t>
            </a:r>
          </a:p>
        </p:txBody>
      </p:sp>
    </p:spTree>
    <p:extLst>
      <p:ext uri="{BB962C8B-B14F-4D97-AF65-F5344CB8AC3E}">
        <p14:creationId xmlns:p14="http://schemas.microsoft.com/office/powerpoint/2010/main" val="51423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C7B-B151-49D9-B12D-B375F8062CDD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675" y="846866"/>
            <a:ext cx="10315575" cy="828537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Stem cuttings 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256989" y="2172429"/>
            <a:ext cx="4021097" cy="42262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0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Cut 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mint stem above a node.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 a node on the removed stem and cut everything below the node away.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Remove any lower leaves.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 in a jar of water.</a:t>
            </a:r>
          </a:p>
          <a:p>
            <a:pPr marL="457200" indent="-4572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 on a windowsill. 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endParaRPr lang="en-GB" sz="20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76F843-C041-98BE-8486-249A23F53C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9487" y="1801042"/>
            <a:ext cx="7572513" cy="5046072"/>
          </a:xfrm>
          <a:prstGeom prst="rect">
            <a:avLst/>
          </a:prstGeom>
        </p:spPr>
      </p:pic>
      <p:pic>
        <p:nvPicPr>
          <p:cNvPr id="4" name="Picture 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FAD0EEF6-2634-7010-9355-5E5E6B55BE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5783" y="766410"/>
            <a:ext cx="1614488" cy="74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3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C7B-B151-49D9-B12D-B375F8062CD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675" y="846867"/>
            <a:ext cx="10315575" cy="818648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Root cuttings 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253867" y="2025742"/>
            <a:ext cx="5472020" cy="42262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 a pot with peat-free compost.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 the mint out of its pot.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 a thick white root. 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 a node and cut out that section of root (smaller than the diameter of the pot).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a small dip in the peat-free compost and lay the root cutting flat in the dip.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Cover the root cutting with peat-free compost.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17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 on a windowsill or outside. </a:t>
            </a:r>
          </a:p>
        </p:txBody>
      </p:sp>
      <p:pic>
        <p:nvPicPr>
          <p:cNvPr id="4" name="Picture 3" descr="A person cutting a plant with scissors&#10;&#10;Description automatically generated">
            <a:extLst>
              <a:ext uri="{FF2B5EF4-FFF2-40B4-BE49-F238E27FC236}">
                <a16:creationId xmlns:a16="http://schemas.microsoft.com/office/drawing/2014/main" id="{FC6E0946-D4A0-8D07-A802-49AB9CF3EB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8286" y="1745972"/>
            <a:ext cx="6313714" cy="511202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513F05E-D315-CD4E-9F45-D0A8752566B0}"/>
              </a:ext>
            </a:extLst>
          </p:cNvPr>
          <p:cNvCxnSpPr>
            <a:cxnSpLocks/>
          </p:cNvCxnSpPr>
          <p:nvPr/>
        </p:nvCxnSpPr>
        <p:spPr>
          <a:xfrm flipH="1">
            <a:off x="9081867" y="3107924"/>
            <a:ext cx="1627310" cy="617764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3C969A3-CFEA-E211-1AFD-654AAB272FCE}"/>
              </a:ext>
            </a:extLst>
          </p:cNvPr>
          <p:cNvSpPr txBox="1"/>
          <p:nvPr/>
        </p:nvSpPr>
        <p:spPr>
          <a:xfrm>
            <a:off x="10047921" y="2152246"/>
            <a:ext cx="1890212" cy="71676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GB" sz="4000" dirty="0">
                <a:solidFill>
                  <a:schemeClr val="bg1"/>
                </a:solidFill>
              </a:rPr>
              <a:t>Node</a:t>
            </a:r>
          </a:p>
        </p:txBody>
      </p:sp>
      <p:pic>
        <p:nvPicPr>
          <p:cNvPr id="7" name="Picture 6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7EA83581-4705-753B-DDBA-D5FB4D2DBE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5783" y="766410"/>
            <a:ext cx="1614488" cy="74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3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C7B-B151-49D9-B12D-B375F8062CDD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675" y="846866"/>
            <a:ext cx="10315575" cy="807763"/>
          </a:xfrm>
        </p:spPr>
        <p:txBody>
          <a:bodyPr/>
          <a:lstStyle/>
          <a:p>
            <a:r>
              <a:rPr lang="en-GB" dirty="0"/>
              <a:t>Reflections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244639" y="2528349"/>
            <a:ext cx="4190201" cy="35974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ffectLst/>
                <a:latin typeface="Calibri"/>
                <a:ea typeface="Calibri"/>
                <a:cs typeface="Times New Roman"/>
              </a:rPr>
              <a:t>Has anything surprised you today? </a:t>
            </a:r>
          </a:p>
          <a:p>
            <a:pPr marL="457200" lvl="0" indent="-457200">
              <a:buFont typeface="+mj-lt"/>
              <a:buAutoNum type="arabicPeriod"/>
            </a:pPr>
            <a:endParaRPr lang="en-GB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ffectLst/>
                <a:latin typeface="Calibri"/>
                <a:ea typeface="Calibri"/>
                <a:cs typeface="Times New Roman"/>
              </a:rPr>
              <a:t>Think about any </a:t>
            </a:r>
            <a:r>
              <a:rPr lang="en-GB" sz="2000" b="1" dirty="0">
                <a:solidFill>
                  <a:schemeClr val="tx2"/>
                </a:solidFill>
                <a:effectLst/>
                <a:latin typeface="Calibri"/>
                <a:ea typeface="Calibri"/>
                <a:cs typeface="Times New Roman"/>
              </a:rPr>
              <a:t>benefits for</a:t>
            </a:r>
            <a:r>
              <a:rPr lang="en-GB" sz="2000" b="1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 plants</a:t>
            </a:r>
            <a:r>
              <a:rPr lang="en-GB" sz="2000" b="1" dirty="0">
                <a:solidFill>
                  <a:schemeClr val="tx2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>
                <a:solidFill>
                  <a:schemeClr val="tx2"/>
                </a:solidFill>
                <a:effectLst/>
                <a:latin typeface="Calibri"/>
                <a:ea typeface="Calibri"/>
                <a:cs typeface="Times New Roman"/>
              </a:rPr>
              <a:t>of making more plants</a:t>
            </a:r>
            <a:r>
              <a:rPr lang="en-GB" sz="20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 via</a:t>
            </a:r>
            <a:r>
              <a:rPr lang="en-GB" sz="2000" dirty="0">
                <a:solidFill>
                  <a:schemeClr val="tx2"/>
                </a:solidFill>
                <a:effectLst/>
                <a:latin typeface="Calibri"/>
                <a:ea typeface="Calibri"/>
                <a:cs typeface="Times New Roman"/>
              </a:rPr>
              <a:t> seeds or cuttings</a:t>
            </a:r>
            <a:r>
              <a:rPr lang="en-GB" sz="1800" dirty="0">
                <a:solidFill>
                  <a:schemeClr val="tx2"/>
                </a:solidFill>
                <a:effectLst/>
                <a:latin typeface="Calibri"/>
                <a:ea typeface="Calibri"/>
                <a:cs typeface="Times New Roman"/>
              </a:rPr>
              <a:t>.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endParaRPr lang="en-GB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effectLst/>
                <a:latin typeface="Calibri"/>
                <a:ea typeface="Calibri"/>
                <a:cs typeface="Times New Roman"/>
              </a:rPr>
              <a:t>Think about any </a:t>
            </a:r>
            <a:r>
              <a:rPr lang="en-GB" sz="2000" b="1" dirty="0">
                <a:solidFill>
                  <a:schemeClr val="tx2"/>
                </a:solidFill>
                <a:effectLst/>
                <a:latin typeface="Calibri"/>
                <a:ea typeface="Calibri"/>
                <a:cs typeface="Times New Roman"/>
              </a:rPr>
              <a:t>benefits for</a:t>
            </a:r>
            <a:r>
              <a:rPr lang="en-GB" sz="2000" b="1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 people </a:t>
            </a:r>
            <a:r>
              <a:rPr lang="en-GB" sz="2000" dirty="0">
                <a:solidFill>
                  <a:schemeClr val="tx2"/>
                </a:solidFill>
                <a:effectLst/>
                <a:latin typeface="Calibri"/>
                <a:ea typeface="Calibri"/>
                <a:cs typeface="Times New Roman"/>
              </a:rPr>
              <a:t>of making more plants via seeds or cuttings.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76F843-C041-98BE-8486-249A23F53C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5799" y="1796143"/>
            <a:ext cx="7596201" cy="5061857"/>
          </a:xfrm>
          <a:prstGeom prst="rect">
            <a:avLst/>
          </a:prstGeom>
        </p:spPr>
      </p:pic>
      <p:pic>
        <p:nvPicPr>
          <p:cNvPr id="4" name="Picture 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DAC3E203-1C85-21ED-1565-0B525677EB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7554" y="846866"/>
            <a:ext cx="1614488" cy="74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6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5FDC5A0817664D8A96DEB7F2D064AC" ma:contentTypeVersion="18" ma:contentTypeDescription="Create a new document." ma:contentTypeScope="" ma:versionID="baaa358181d719e19c3a6d1a5f9d1c8f">
  <xsd:schema xmlns:xsd="http://www.w3.org/2001/XMLSchema" xmlns:xs="http://www.w3.org/2001/XMLSchema" xmlns:p="http://schemas.microsoft.com/office/2006/metadata/properties" xmlns:ns3="db4943b4-d83f-479a-ad14-c99692fb51cd" xmlns:ns4="658ff7cf-ff86-4518-abc8-e23f6f92cc36" targetNamespace="http://schemas.microsoft.com/office/2006/metadata/properties" ma:root="true" ma:fieldsID="c94e05064f23c6dea556ebbd1e7d781b" ns3:_="" ns4:_="">
    <xsd:import namespace="db4943b4-d83f-479a-ad14-c99692fb51cd"/>
    <xsd:import namespace="658ff7cf-ff86-4518-abc8-e23f6f92cc3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_activity" minOccurs="0"/>
                <xsd:element ref="ns4:MediaServiceLocation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943b4-d83f-479a-ad14-c99692fb51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8ff7cf-ff86-4518-abc8-e23f6f92cc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58ff7cf-ff86-4518-abc8-e23f6f92cc36" xsi:nil="true"/>
  </documentManagement>
</p:properties>
</file>

<file path=customXml/itemProps1.xml><?xml version="1.0" encoding="utf-8"?>
<ds:datastoreItem xmlns:ds="http://schemas.openxmlformats.org/officeDocument/2006/customXml" ds:itemID="{64C5F6BA-57B8-44B7-8FCC-776878C193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4943b4-d83f-479a-ad14-c99692fb51cd"/>
    <ds:schemaRef ds:uri="658ff7cf-ff86-4518-abc8-e23f6f92cc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7081C9-3751-4BFC-B57A-37A514CF11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AF0AEF-AD75-4200-8AB1-AAD32C9A193B}">
  <ds:schemaRefs>
    <ds:schemaRef ds:uri="658ff7cf-ff86-4518-abc8-e23f6f92cc36"/>
    <ds:schemaRef ds:uri="http://purl.org/dc/elements/1.1/"/>
    <ds:schemaRef ds:uri="http://schemas.microsoft.com/office/2006/metadata/properties"/>
    <ds:schemaRef ds:uri="db4943b4-d83f-479a-ad14-c99692fb51c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201</Words>
  <Application>Microsoft Office PowerPoint</Application>
  <PresentationFormat>Widescreen</PresentationFormat>
  <Paragraphs>36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Times New Roman</vt:lpstr>
      <vt:lpstr>Wingdings</vt:lpstr>
      <vt:lpstr>Office Theme</vt:lpstr>
      <vt:lpstr>Asexual reproduction – Mint stem and root cuttings </vt:lpstr>
      <vt:lpstr>Nodes</vt:lpstr>
      <vt:lpstr>Stem cuttings </vt:lpstr>
      <vt:lpstr>Root cuttings </vt:lpstr>
      <vt:lpstr>Reflections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Asexual reproduction – Mint stem and root cuttings</dc:title>
  <dc:creator>Katherine Moores</dc:creator>
  <cp:lastModifiedBy>Laura Reynolds</cp:lastModifiedBy>
  <cp:revision>8</cp:revision>
  <dcterms:created xsi:type="dcterms:W3CDTF">2024-10-09T13:44:28Z</dcterms:created>
  <dcterms:modified xsi:type="dcterms:W3CDTF">2024-10-31T10:24:54Z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0x0101007F5FDC5A0817664D8A96DEB7F2D064AC</vt:lpwstr>
  </property>
</Properties>
</file>